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8"/>
    <p:sldId id="258" r:id="rId9"/>
    <p:sldId id="259" r:id="rId10"/>
    <p:sldId id="260" r:id="rId11"/>
    <p:sldId id="261" r:id="rId12"/>
    <p:sldId id="262" r:id="rId13"/>
    <p:sldId id="263" r:id="rId14"/>
    <p:sldId id="264" r:id="rId15"/>
    <p:sldId id="265" r:id="rId16"/>
  </p:sldIdLst>
  <p:sldSz cx="12191695"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0F172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Rectangle 2"/>
          <p:cNvSpPr/>
          <p:nvPr/>
        </p:nvSpPr>
        <p:spPr>
          <a:xfrm>
            <a:off x="1097280" y="1645920"/>
            <a:ext cx="1371600" cy="73152"/>
          </a:xfrm>
          <a:prstGeom prst="rect">
            <a:avLst/>
          </a:prstGeom>
          <a:solidFill>
            <a:srgbClr val="10B98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TextBox 3"/>
          <p:cNvSpPr txBox="1"/>
          <p:nvPr/>
        </p:nvSpPr>
        <p:spPr>
          <a:xfrm>
            <a:off x="1097280" y="1920240"/>
            <a:ext cx="10058400" cy="457200"/>
          </a:xfrm>
          <a:prstGeom prst="rect">
            <a:avLst/>
          </a:prstGeom>
          <a:noFill/>
        </p:spPr>
        <p:txBody>
          <a:bodyPr wrap="none">
            <a:spAutoFit/>
          </a:bodyPr>
          <a:lstStyle/>
          <a:p>
            <a:pPr>
              <a:defRPr sz="1600" b="1">
                <a:solidFill>
                  <a:srgbClr val="10B981"/>
                </a:solidFill>
                <a:latin typeface="Meiryo"/>
              </a:defRPr>
            </a:pPr>
            <a:r>
              <a:t>令和8年度 安全衛生推進大会</a:t>
            </a:r>
          </a:p>
        </p:txBody>
      </p:sp>
      <p:sp>
        <p:nvSpPr>
          <p:cNvPr id="5" name="TextBox 4"/>
          <p:cNvSpPr txBox="1"/>
          <p:nvPr/>
        </p:nvSpPr>
        <p:spPr>
          <a:xfrm>
            <a:off x="1097280" y="2377440"/>
            <a:ext cx="10058400" cy="1645920"/>
          </a:xfrm>
          <a:prstGeom prst="rect">
            <a:avLst/>
          </a:prstGeom>
          <a:noFill/>
        </p:spPr>
        <p:txBody>
          <a:bodyPr wrap="square">
            <a:spAutoFit/>
          </a:bodyPr>
          <a:lstStyle/>
          <a:p>
            <a:pPr>
              <a:defRPr sz="4400" b="1">
                <a:solidFill>
                  <a:srgbClr val="FFFFFF"/>
                </a:solidFill>
                <a:latin typeface="Meiryo"/>
              </a:defRPr>
            </a:pPr>
            <a:r>
              <a:t>安全はすべてに優先する</a:t>
            </a:r>
          </a:p>
          <a:p>
            <a:pPr>
              <a:defRPr sz="2400">
                <a:solidFill>
                  <a:srgbClr val="CBD5E1"/>
                </a:solidFill>
                <a:latin typeface="Meiryo"/>
              </a:defRPr>
            </a:pPr>
            <a:r>
              <a:t>〜 一人ひとりが主役、全員参加で築くゼロ災現場 〜</a:t>
            </a:r>
          </a:p>
        </p:txBody>
      </p:sp>
      <p:sp>
        <p:nvSpPr>
          <p:cNvPr id="6" name="Rounded Rectangle 5"/>
          <p:cNvSpPr/>
          <p:nvPr/>
        </p:nvSpPr>
        <p:spPr>
          <a:xfrm>
            <a:off x="1097280" y="4754880"/>
            <a:ext cx="7315200" cy="1280160"/>
          </a:xfrm>
          <a:prstGeom prst="roundRect">
            <a:avLst/>
          </a:prstGeom>
          <a:solidFill>
            <a:srgbClr val="1E293B"/>
          </a:solidFill>
          <a:ln>
            <a:solidFill>
              <a:srgbClr val="334155"/>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300">
                <a:solidFill>
                  <a:srgbClr val="FFFFFF"/>
                </a:solidFill>
                <a:latin typeface="Meiryo"/>
              </a:defRPr>
            </a:pPr>
            <a:r>
              <a:t>日時： 令和8年 ○○月○○日（○） 14:00〜16:30</a:t>
            </a:r>
          </a:p>
          <a:p>
            <a:pPr>
              <a:defRPr sz="1300">
                <a:solidFill>
                  <a:srgbClr val="FFFFFF"/>
                </a:solidFill>
                <a:latin typeface="Meiryo"/>
              </a:defRPr>
            </a:pPr>
            <a:r>
              <a:t>会場： 本社大会議室（オンライン同時配信）</a:t>
            </a:r>
          </a:p>
          <a:p>
            <a:pPr>
              <a:defRPr sz="1300" b="1">
                <a:solidFill>
                  <a:srgbClr val="10B981"/>
                </a:solidFill>
                <a:latin typeface="Meiryo"/>
              </a:defRPr>
            </a:pPr>
            <a:r>
              <a:t>主催： 株式会社○○○○ 安全衛生協議会</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109728"/>
          </a:xfrm>
          <a:prstGeom prst="rect">
            <a:avLst/>
          </a:prstGeom>
          <a:solidFill>
            <a:srgbClr val="10B98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731520" y="365760"/>
            <a:ext cx="7315200" cy="320040"/>
          </a:xfrm>
          <a:prstGeom prst="rect">
            <a:avLst/>
          </a:prstGeom>
          <a:noFill/>
        </p:spPr>
        <p:txBody>
          <a:bodyPr wrap="square">
            <a:spAutoFit/>
          </a:bodyPr>
          <a:lstStyle/>
          <a:p>
            <a:pPr>
              <a:defRPr sz="1100" b="1">
                <a:solidFill>
                  <a:srgbClr val="10B981"/>
                </a:solidFill>
                <a:latin typeface="Meiryo"/>
              </a:defRPr>
            </a:pPr>
            <a:r>
              <a:t>令和8年度 現場安全大会</a:t>
            </a:r>
          </a:p>
        </p:txBody>
      </p:sp>
      <p:sp>
        <p:nvSpPr>
          <p:cNvPr id="4" name="TextBox 3"/>
          <p:cNvSpPr txBox="1"/>
          <p:nvPr/>
        </p:nvSpPr>
        <p:spPr>
          <a:xfrm>
            <a:off x="731520" y="640080"/>
            <a:ext cx="10058400" cy="594360"/>
          </a:xfrm>
          <a:prstGeom prst="rect">
            <a:avLst/>
          </a:prstGeom>
          <a:noFill/>
        </p:spPr>
        <p:txBody>
          <a:bodyPr wrap="square">
            <a:spAutoFit/>
          </a:bodyPr>
          <a:lstStyle/>
          <a:p>
            <a:pPr>
              <a:defRPr sz="2400" b="1">
                <a:solidFill>
                  <a:srgbClr val="0F172A"/>
                </a:solidFill>
                <a:latin typeface="Meiryo"/>
              </a:defRPr>
            </a:pPr>
            <a:r>
              <a:t>本日の式次第（プログラム）</a:t>
            </a:r>
          </a:p>
        </p:txBody>
      </p:sp>
      <p:sp>
        <p:nvSpPr>
          <p:cNvPr id="5" name="TextBox 4"/>
          <p:cNvSpPr txBox="1"/>
          <p:nvPr/>
        </p:nvSpPr>
        <p:spPr>
          <a:xfrm>
            <a:off x="731520" y="6400800"/>
            <a:ext cx="10728655" cy="320040"/>
          </a:xfrm>
          <a:prstGeom prst="rect">
            <a:avLst/>
          </a:prstGeom>
          <a:noFill/>
        </p:spPr>
        <p:txBody>
          <a:bodyPr wrap="none">
            <a:spAutoFit/>
          </a:bodyPr>
          <a:lstStyle/>
          <a:p>
            <a:pPr>
              <a:defRPr sz="900">
                <a:solidFill>
                  <a:srgbClr val="475569"/>
                </a:solidFill>
                <a:latin typeface="Meiryo"/>
              </a:defRPr>
            </a:pPr>
            <a:r>
              <a:t>現場テンプレート集 | 令和8年度 安全衛生推進大会</a:t>
            </a:r>
          </a:p>
        </p:txBody>
      </p:sp>
      <p:sp>
        <p:nvSpPr>
          <p:cNvPr id="6" name="Rounded Rectangle 5"/>
          <p:cNvSpPr/>
          <p:nvPr/>
        </p:nvSpPr>
        <p:spPr>
          <a:xfrm>
            <a:off x="731520" y="1463040"/>
            <a:ext cx="10728655" cy="658368"/>
          </a:xfrm>
          <a:prstGeom prst="roundRect">
            <a:avLst/>
          </a:prstGeom>
          <a:solidFill>
            <a:srgbClr val="F8FAFC"/>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7" name="TextBox 6"/>
          <p:cNvSpPr txBox="1"/>
          <p:nvPr/>
        </p:nvSpPr>
        <p:spPr>
          <a:xfrm>
            <a:off x="914400" y="1554480"/>
            <a:ext cx="10332720" cy="502920"/>
          </a:xfrm>
          <a:prstGeom prst="rect">
            <a:avLst/>
          </a:prstGeom>
          <a:noFill/>
        </p:spPr>
        <p:txBody>
          <a:bodyPr wrap="none">
            <a:spAutoFit/>
          </a:bodyPr>
          <a:lstStyle/>
          <a:p>
            <a:pPr>
              <a:defRPr sz="1300" b="1">
                <a:solidFill>
                  <a:srgbClr val="0F172A"/>
                </a:solidFill>
                <a:latin typeface="Meiryo"/>
              </a:defRPr>
            </a:pPr>
            <a:r>
              <a:t>第1部　[14:00 - 14:10]　開会の辞 / 物故者に対する黙祷</a:t>
            </a:r>
          </a:p>
          <a:p>
            <a:pPr>
              <a:defRPr sz="1000">
                <a:solidFill>
                  <a:srgbClr val="475569"/>
                </a:solidFill>
                <a:latin typeface="Meiryo"/>
              </a:defRPr>
            </a:pPr>
            <a:r>
              <a:t>担当・登壇者： 全参集者一同</a:t>
            </a:r>
          </a:p>
        </p:txBody>
      </p:sp>
      <p:sp>
        <p:nvSpPr>
          <p:cNvPr id="8" name="Rounded Rectangle 7"/>
          <p:cNvSpPr/>
          <p:nvPr/>
        </p:nvSpPr>
        <p:spPr>
          <a:xfrm>
            <a:off x="731520" y="2240280"/>
            <a:ext cx="10728655" cy="658368"/>
          </a:xfrm>
          <a:prstGeom prst="round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nvSpPr>
        <p:spPr>
          <a:xfrm>
            <a:off x="914400" y="2331720"/>
            <a:ext cx="10332720" cy="502920"/>
          </a:xfrm>
          <a:prstGeom prst="rect">
            <a:avLst/>
          </a:prstGeom>
          <a:noFill/>
        </p:spPr>
        <p:txBody>
          <a:bodyPr wrap="none">
            <a:spAutoFit/>
          </a:bodyPr>
          <a:lstStyle/>
          <a:p>
            <a:pPr>
              <a:defRPr sz="1300" b="1">
                <a:solidFill>
                  <a:srgbClr val="0F172A"/>
                </a:solidFill>
                <a:latin typeface="Meiryo"/>
              </a:defRPr>
            </a:pPr>
            <a:r>
              <a:t>第2部　[14:10 - 14:30]　代表取締役社長 挨拶（安全方針訓示）</a:t>
            </a:r>
          </a:p>
          <a:p>
            <a:pPr>
              <a:defRPr sz="1000">
                <a:solidFill>
                  <a:srgbClr val="475569"/>
                </a:solidFill>
                <a:latin typeface="Meiryo"/>
              </a:defRPr>
            </a:pPr>
            <a:r>
              <a:t>担当・登壇者： 代表取締役社長 ○○ ○○</a:t>
            </a:r>
          </a:p>
        </p:txBody>
      </p:sp>
      <p:sp>
        <p:nvSpPr>
          <p:cNvPr id="10" name="Rounded Rectangle 9"/>
          <p:cNvSpPr/>
          <p:nvPr/>
        </p:nvSpPr>
        <p:spPr>
          <a:xfrm>
            <a:off x="731520" y="3017520"/>
            <a:ext cx="10728655" cy="658368"/>
          </a:xfrm>
          <a:prstGeom prst="roundRect">
            <a:avLst/>
          </a:prstGeom>
          <a:solidFill>
            <a:srgbClr val="F8FAFC"/>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nvSpPr>
        <p:spPr>
          <a:xfrm>
            <a:off x="914400" y="3108960"/>
            <a:ext cx="10332720" cy="502920"/>
          </a:xfrm>
          <a:prstGeom prst="rect">
            <a:avLst/>
          </a:prstGeom>
          <a:noFill/>
        </p:spPr>
        <p:txBody>
          <a:bodyPr wrap="none">
            <a:spAutoFit/>
          </a:bodyPr>
          <a:lstStyle/>
          <a:p>
            <a:pPr>
              <a:defRPr sz="1300" b="1">
                <a:solidFill>
                  <a:srgbClr val="0F172A"/>
                </a:solidFill>
                <a:latin typeface="Meiryo"/>
              </a:defRPr>
            </a:pPr>
            <a:r>
              <a:t>第3部　[14:30 - 15:00]　前年度 安全活動総括・労働災害発生状況報告</a:t>
            </a:r>
          </a:p>
          <a:p>
            <a:pPr>
              <a:defRPr sz="1000">
                <a:solidFill>
                  <a:srgbClr val="475569"/>
                </a:solidFill>
                <a:latin typeface="Meiryo"/>
              </a:defRPr>
            </a:pPr>
            <a:r>
              <a:t>担当・登壇者： 安全衛生統括部長 ○○ ○○</a:t>
            </a:r>
          </a:p>
        </p:txBody>
      </p:sp>
      <p:sp>
        <p:nvSpPr>
          <p:cNvPr id="12" name="Rounded Rectangle 11"/>
          <p:cNvSpPr/>
          <p:nvPr/>
        </p:nvSpPr>
        <p:spPr>
          <a:xfrm>
            <a:off x="731520" y="3794760"/>
            <a:ext cx="10728655" cy="658368"/>
          </a:xfrm>
          <a:prstGeom prst="round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3" name="TextBox 12"/>
          <p:cNvSpPr txBox="1"/>
          <p:nvPr/>
        </p:nvSpPr>
        <p:spPr>
          <a:xfrm>
            <a:off x="914400" y="3886200"/>
            <a:ext cx="10332720" cy="502920"/>
          </a:xfrm>
          <a:prstGeom prst="rect">
            <a:avLst/>
          </a:prstGeom>
          <a:noFill/>
        </p:spPr>
        <p:txBody>
          <a:bodyPr wrap="none">
            <a:spAutoFit/>
          </a:bodyPr>
          <a:lstStyle/>
          <a:p>
            <a:pPr>
              <a:defRPr sz="1300" b="1">
                <a:solidFill>
                  <a:srgbClr val="0F172A"/>
                </a:solidFill>
                <a:latin typeface="Meiryo"/>
              </a:defRPr>
            </a:pPr>
            <a:r>
              <a:t>第4部　[15:00 - 15:40]　今年度 重点安全管理対策・スローガン発表</a:t>
            </a:r>
          </a:p>
          <a:p>
            <a:pPr>
              <a:defRPr sz="1000">
                <a:solidFill>
                  <a:srgbClr val="475569"/>
                </a:solidFill>
                <a:latin typeface="Meiryo"/>
              </a:defRPr>
            </a:pPr>
            <a:r>
              <a:t>担当・登壇者： 安全管理課長 ○○ ○○</a:t>
            </a:r>
          </a:p>
        </p:txBody>
      </p:sp>
      <p:sp>
        <p:nvSpPr>
          <p:cNvPr id="14" name="Rounded Rectangle 13"/>
          <p:cNvSpPr/>
          <p:nvPr/>
        </p:nvSpPr>
        <p:spPr>
          <a:xfrm>
            <a:off x="731520" y="4572000"/>
            <a:ext cx="10728655" cy="658368"/>
          </a:xfrm>
          <a:prstGeom prst="roundRect">
            <a:avLst/>
          </a:prstGeom>
          <a:solidFill>
            <a:srgbClr val="F8FAFC"/>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5" name="TextBox 14"/>
          <p:cNvSpPr txBox="1"/>
          <p:nvPr/>
        </p:nvSpPr>
        <p:spPr>
          <a:xfrm>
            <a:off x="914400" y="4663440"/>
            <a:ext cx="10332720" cy="502920"/>
          </a:xfrm>
          <a:prstGeom prst="rect">
            <a:avLst/>
          </a:prstGeom>
          <a:noFill/>
        </p:spPr>
        <p:txBody>
          <a:bodyPr wrap="none">
            <a:spAutoFit/>
          </a:bodyPr>
          <a:lstStyle/>
          <a:p>
            <a:pPr>
              <a:defRPr sz="1300" b="1">
                <a:solidFill>
                  <a:srgbClr val="0F172A"/>
                </a:solidFill>
                <a:latin typeface="Meiryo"/>
              </a:defRPr>
            </a:pPr>
            <a:r>
              <a:t>第5部　[15:50 - 16:15]　年間安全優良協力会社・優良職長 表彰</a:t>
            </a:r>
          </a:p>
          <a:p>
            <a:pPr>
              <a:defRPr sz="1000">
                <a:solidFill>
                  <a:srgbClr val="475569"/>
                </a:solidFill>
                <a:latin typeface="Meiryo"/>
              </a:defRPr>
            </a:pPr>
            <a:r>
              <a:t>担当・登壇者： 表彰委員会</a:t>
            </a:r>
          </a:p>
        </p:txBody>
      </p:sp>
      <p:sp>
        <p:nvSpPr>
          <p:cNvPr id="16" name="Rounded Rectangle 15"/>
          <p:cNvSpPr/>
          <p:nvPr/>
        </p:nvSpPr>
        <p:spPr>
          <a:xfrm>
            <a:off x="731520" y="5349240"/>
            <a:ext cx="10728655" cy="658368"/>
          </a:xfrm>
          <a:prstGeom prst="round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7" name="TextBox 16"/>
          <p:cNvSpPr txBox="1"/>
          <p:nvPr/>
        </p:nvSpPr>
        <p:spPr>
          <a:xfrm>
            <a:off x="914400" y="5440679"/>
            <a:ext cx="10332720" cy="502920"/>
          </a:xfrm>
          <a:prstGeom prst="rect">
            <a:avLst/>
          </a:prstGeom>
          <a:noFill/>
        </p:spPr>
        <p:txBody>
          <a:bodyPr wrap="none">
            <a:spAutoFit/>
          </a:bodyPr>
          <a:lstStyle/>
          <a:p>
            <a:pPr>
              <a:defRPr sz="1300" b="1">
                <a:solidFill>
                  <a:srgbClr val="0F172A"/>
                </a:solidFill>
                <a:latin typeface="Meiryo"/>
              </a:defRPr>
            </a:pPr>
            <a:r>
              <a:t>第6部　[16:15 - 16:30]　全員唱和「安全の誓い」・閉会の辞</a:t>
            </a:r>
          </a:p>
          <a:p>
            <a:pPr>
              <a:defRPr sz="1000">
                <a:solidFill>
                  <a:srgbClr val="475569"/>
                </a:solidFill>
                <a:latin typeface="Meiryo"/>
              </a:defRPr>
            </a:pPr>
            <a:r>
              <a:t>担当・登壇者： 職長会代表 ○○ ○○</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109728"/>
          </a:xfrm>
          <a:prstGeom prst="rect">
            <a:avLst/>
          </a:prstGeom>
          <a:solidFill>
            <a:srgbClr val="10B98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731520" y="365760"/>
            <a:ext cx="7315200" cy="320040"/>
          </a:xfrm>
          <a:prstGeom prst="rect">
            <a:avLst/>
          </a:prstGeom>
          <a:noFill/>
        </p:spPr>
        <p:txBody>
          <a:bodyPr wrap="square">
            <a:spAutoFit/>
          </a:bodyPr>
          <a:lstStyle/>
          <a:p>
            <a:pPr>
              <a:defRPr sz="1100" b="1">
                <a:solidFill>
                  <a:srgbClr val="10B981"/>
                </a:solidFill>
                <a:latin typeface="Meiryo"/>
              </a:defRPr>
            </a:pPr>
            <a:r>
              <a:t>令和8年度 現場安全大会</a:t>
            </a:r>
          </a:p>
        </p:txBody>
      </p:sp>
      <p:sp>
        <p:nvSpPr>
          <p:cNvPr id="4" name="TextBox 3"/>
          <p:cNvSpPr txBox="1"/>
          <p:nvPr/>
        </p:nvSpPr>
        <p:spPr>
          <a:xfrm>
            <a:off x="731520" y="640080"/>
            <a:ext cx="10058400" cy="594360"/>
          </a:xfrm>
          <a:prstGeom prst="rect">
            <a:avLst/>
          </a:prstGeom>
          <a:noFill/>
        </p:spPr>
        <p:txBody>
          <a:bodyPr wrap="square">
            <a:spAutoFit/>
          </a:bodyPr>
          <a:lstStyle/>
          <a:p>
            <a:pPr>
              <a:defRPr sz="2400" b="1">
                <a:solidFill>
                  <a:srgbClr val="0F172A"/>
                </a:solidFill>
                <a:latin typeface="Meiryo"/>
              </a:defRPr>
            </a:pPr>
            <a:r>
              <a:t>代表メッセージ：人命尊重と安全文化の確立</a:t>
            </a:r>
          </a:p>
        </p:txBody>
      </p:sp>
      <p:sp>
        <p:nvSpPr>
          <p:cNvPr id="5" name="TextBox 4"/>
          <p:cNvSpPr txBox="1"/>
          <p:nvPr/>
        </p:nvSpPr>
        <p:spPr>
          <a:xfrm>
            <a:off x="731520" y="6400800"/>
            <a:ext cx="10728655" cy="320040"/>
          </a:xfrm>
          <a:prstGeom prst="rect">
            <a:avLst/>
          </a:prstGeom>
          <a:noFill/>
        </p:spPr>
        <p:txBody>
          <a:bodyPr wrap="none">
            <a:spAutoFit/>
          </a:bodyPr>
          <a:lstStyle/>
          <a:p>
            <a:pPr>
              <a:defRPr sz="900">
                <a:solidFill>
                  <a:srgbClr val="475569"/>
                </a:solidFill>
                <a:latin typeface="Meiryo"/>
              </a:defRPr>
            </a:pPr>
            <a:r>
              <a:t>現場テンプレート集 | 令和8年度 安全衛生推進大会</a:t>
            </a:r>
          </a:p>
        </p:txBody>
      </p:sp>
      <p:sp>
        <p:nvSpPr>
          <p:cNvPr id="6" name="Rounded Rectangle 5"/>
          <p:cNvSpPr/>
          <p:nvPr/>
        </p:nvSpPr>
        <p:spPr>
          <a:xfrm>
            <a:off x="731520" y="1463040"/>
            <a:ext cx="6217920" cy="4572000"/>
          </a:xfrm>
          <a:prstGeom prst="roundRect">
            <a:avLst/>
          </a:prstGeom>
          <a:solidFill>
            <a:srgbClr val="F8FAFC"/>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800" b="1">
                <a:solidFill>
                  <a:srgbClr val="1E3A8A"/>
                </a:solidFill>
                <a:latin typeface="Meiryo"/>
              </a:defRPr>
            </a:pPr>
            <a:r>
              <a:t>「いってきます」から「ただいま」まで。</a:t>
            </a:r>
            <a:br/>
            <a:r>
              <a:t>無事に家族のもとへ帰ることが最大の責務。</a:t>
            </a:r>
          </a:p>
          <a:p>
            <a:br/>
            <a:pPr>
              <a:defRPr sz="1300">
                <a:solidFill>
                  <a:srgbClr val="1E293B"/>
                </a:solidFill>
                <a:latin typeface="Meiryo"/>
              </a:defRPr>
            </a:pPr>
            <a:r>
              <a:t>現場で働くすべての作業員、協力会社の皆様の尊い命を守り抜くこと。工程やコストよりも、安全を最優先とする企業姿勢は不変です。</a:t>
            </a:r>
            <a:br/>
            <a:br/>
            <a:r>
              <a:t>『このくらいなら大丈夫だろう』という慢心や慣れを捨て、作業前の危険予知、一人ひとりの声かけ、ルールの遵守を全員で実践していきましょう。</a:t>
            </a:r>
          </a:p>
        </p:txBody>
      </p:sp>
      <p:sp>
        <p:nvSpPr>
          <p:cNvPr id="7" name="Rounded Rectangle 6"/>
          <p:cNvSpPr/>
          <p:nvPr/>
        </p:nvSpPr>
        <p:spPr>
          <a:xfrm>
            <a:off x="7132320" y="1463040"/>
            <a:ext cx="4297680" cy="1280160"/>
          </a:xfrm>
          <a:prstGeom prst="roundRect">
            <a:avLst/>
          </a:prstGeom>
          <a:solidFill>
            <a:srgbClr val="FFFFFF"/>
          </a:solidFill>
          <a:ln>
            <a:solidFill>
              <a:srgbClr val="10B981"/>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400" b="1">
                <a:solidFill>
                  <a:srgbClr val="0F172A"/>
                </a:solidFill>
                <a:latin typeface="Meiryo"/>
              </a:defRPr>
            </a:pPr>
            <a:r>
              <a:t>01. 作業手順の絶対遵守</a:t>
            </a:r>
          </a:p>
          <a:p>
            <a:pPr>
              <a:defRPr sz="1100">
                <a:solidFill>
                  <a:srgbClr val="475569"/>
                </a:solidFill>
                <a:latin typeface="Meiryo"/>
              </a:defRPr>
            </a:pPr>
            <a:r>
              <a:t>近道・省略行動を絶対に許さない現場環境づくり</a:t>
            </a:r>
          </a:p>
        </p:txBody>
      </p:sp>
      <p:sp>
        <p:nvSpPr>
          <p:cNvPr id="8" name="Rounded Rectangle 7"/>
          <p:cNvSpPr/>
          <p:nvPr/>
        </p:nvSpPr>
        <p:spPr>
          <a:xfrm>
            <a:off x="7132320" y="2971800"/>
            <a:ext cx="4297680" cy="1280160"/>
          </a:xfrm>
          <a:prstGeom prst="roundRect">
            <a:avLst/>
          </a:prstGeom>
          <a:solidFill>
            <a:srgbClr val="FFFFFF"/>
          </a:solidFill>
          <a:ln>
            <a:solidFill>
              <a:srgbClr val="10B981"/>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400" b="1">
                <a:solidFill>
                  <a:srgbClr val="0F172A"/>
                </a:solidFill>
                <a:latin typeface="Meiryo"/>
              </a:defRPr>
            </a:pPr>
            <a:r>
              <a:t>02. 声かけ・コミュニケーション</a:t>
            </a:r>
          </a:p>
          <a:p>
            <a:pPr>
              <a:defRPr sz="1100">
                <a:solidFill>
                  <a:srgbClr val="475569"/>
                </a:solidFill>
                <a:latin typeface="Meiryo"/>
              </a:defRPr>
            </a:pPr>
            <a:r>
              <a:t>「ヨシ！」の指差し呼称と互いの危険指摘の徹底</a:t>
            </a:r>
          </a:p>
        </p:txBody>
      </p:sp>
      <p:sp>
        <p:nvSpPr>
          <p:cNvPr id="9" name="Rounded Rectangle 8"/>
          <p:cNvSpPr/>
          <p:nvPr/>
        </p:nvSpPr>
        <p:spPr>
          <a:xfrm>
            <a:off x="7132320" y="4480560"/>
            <a:ext cx="4297680" cy="1280160"/>
          </a:xfrm>
          <a:prstGeom prst="roundRect">
            <a:avLst/>
          </a:prstGeom>
          <a:solidFill>
            <a:srgbClr val="FFFFFF"/>
          </a:solidFill>
          <a:ln>
            <a:solidFill>
              <a:srgbClr val="10B981"/>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400" b="1">
                <a:solidFill>
                  <a:srgbClr val="0F172A"/>
                </a:solidFill>
                <a:latin typeface="Meiryo"/>
              </a:defRPr>
            </a:pPr>
            <a:r>
              <a:t>03. 異常時の作業即時中断</a:t>
            </a:r>
          </a:p>
          <a:p>
            <a:pPr>
              <a:defRPr sz="1100">
                <a:solidFill>
                  <a:srgbClr val="475569"/>
                </a:solidFill>
                <a:latin typeface="Meiryo"/>
              </a:defRPr>
            </a:pPr>
            <a:r>
              <a:t>危険を察知した時は躊躇なく手を止め、上長へ報告</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109728"/>
          </a:xfrm>
          <a:prstGeom prst="rect">
            <a:avLst/>
          </a:prstGeom>
          <a:solidFill>
            <a:srgbClr val="10B98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731520" y="365760"/>
            <a:ext cx="7315200" cy="320040"/>
          </a:xfrm>
          <a:prstGeom prst="rect">
            <a:avLst/>
          </a:prstGeom>
          <a:noFill/>
        </p:spPr>
        <p:txBody>
          <a:bodyPr wrap="square">
            <a:spAutoFit/>
          </a:bodyPr>
          <a:lstStyle/>
          <a:p>
            <a:pPr>
              <a:defRPr sz="1100" b="1">
                <a:solidFill>
                  <a:srgbClr val="10B981"/>
                </a:solidFill>
                <a:latin typeface="Meiryo"/>
              </a:defRPr>
            </a:pPr>
            <a:r>
              <a:t>令和8年度 現場安全大会</a:t>
            </a:r>
          </a:p>
        </p:txBody>
      </p:sp>
      <p:sp>
        <p:nvSpPr>
          <p:cNvPr id="4" name="TextBox 3"/>
          <p:cNvSpPr txBox="1"/>
          <p:nvPr/>
        </p:nvSpPr>
        <p:spPr>
          <a:xfrm>
            <a:off x="731520" y="640080"/>
            <a:ext cx="10058400" cy="594360"/>
          </a:xfrm>
          <a:prstGeom prst="rect">
            <a:avLst/>
          </a:prstGeom>
          <a:noFill/>
        </p:spPr>
        <p:txBody>
          <a:bodyPr wrap="square">
            <a:spAutoFit/>
          </a:bodyPr>
          <a:lstStyle/>
          <a:p>
            <a:pPr>
              <a:defRPr sz="2400" b="1">
                <a:solidFill>
                  <a:srgbClr val="0F172A"/>
                </a:solidFill>
                <a:latin typeface="Meiryo"/>
              </a:defRPr>
            </a:pPr>
            <a:r>
              <a:t>前年度 労働災害発生状況とヒヤリハット総括</a:t>
            </a:r>
          </a:p>
        </p:txBody>
      </p:sp>
      <p:sp>
        <p:nvSpPr>
          <p:cNvPr id="5" name="TextBox 4"/>
          <p:cNvSpPr txBox="1"/>
          <p:nvPr/>
        </p:nvSpPr>
        <p:spPr>
          <a:xfrm>
            <a:off x="731520" y="6400800"/>
            <a:ext cx="10728655" cy="320040"/>
          </a:xfrm>
          <a:prstGeom prst="rect">
            <a:avLst/>
          </a:prstGeom>
          <a:noFill/>
        </p:spPr>
        <p:txBody>
          <a:bodyPr wrap="none">
            <a:spAutoFit/>
          </a:bodyPr>
          <a:lstStyle/>
          <a:p>
            <a:pPr>
              <a:defRPr sz="900">
                <a:solidFill>
                  <a:srgbClr val="475569"/>
                </a:solidFill>
                <a:latin typeface="Meiryo"/>
              </a:defRPr>
            </a:pPr>
            <a:r>
              <a:t>現場テンプレート集 | 令和8年度 安全衛生推進大会</a:t>
            </a:r>
          </a:p>
        </p:txBody>
      </p:sp>
      <p:sp>
        <p:nvSpPr>
          <p:cNvPr id="6" name="Rounded Rectangle 5"/>
          <p:cNvSpPr/>
          <p:nvPr/>
        </p:nvSpPr>
        <p:spPr>
          <a:xfrm>
            <a:off x="731520" y="1463040"/>
            <a:ext cx="2560320" cy="1828800"/>
          </a:xfrm>
          <a:prstGeom prst="roundRect">
            <a:avLst/>
          </a:prstGeom>
          <a:solidFill>
            <a:srgbClr val="F8FAFC"/>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100">
                <a:solidFill>
                  <a:srgbClr val="475569"/>
                </a:solidFill>
                <a:latin typeface="Meiryo"/>
              </a:defRPr>
            </a:pPr>
            <a:r>
              <a:t>休業4日以上災害</a:t>
            </a:r>
          </a:p>
          <a:p>
            <a:pPr>
              <a:defRPr sz="2800" b="1">
                <a:solidFill>
                  <a:srgbClr val="10B981"/>
                </a:solidFill>
                <a:latin typeface="Meiryo"/>
              </a:defRPr>
            </a:pPr>
            <a:r>
              <a:t>0 件</a:t>
            </a:r>
          </a:p>
          <a:p>
            <a:pPr>
              <a:defRPr sz="900">
                <a:solidFill>
                  <a:srgbClr val="475569"/>
                </a:solidFill>
                <a:latin typeface="Meiryo"/>
              </a:defRPr>
            </a:pPr>
            <a:r>
              <a:t>前年比 ±0件 (目標達成)</a:t>
            </a:r>
          </a:p>
        </p:txBody>
      </p:sp>
      <p:sp>
        <p:nvSpPr>
          <p:cNvPr id="7" name="Rounded Rectangle 6"/>
          <p:cNvSpPr/>
          <p:nvPr/>
        </p:nvSpPr>
        <p:spPr>
          <a:xfrm>
            <a:off x="3474720" y="1463040"/>
            <a:ext cx="2560320" cy="1828800"/>
          </a:xfrm>
          <a:prstGeom prst="roundRect">
            <a:avLst/>
          </a:prstGeom>
          <a:solidFill>
            <a:srgbClr val="F8FAFC"/>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100">
                <a:solidFill>
                  <a:srgbClr val="475569"/>
                </a:solidFill>
                <a:latin typeface="Meiryo"/>
              </a:defRPr>
            </a:pPr>
            <a:r>
              <a:t>不休業災害</a:t>
            </a:r>
          </a:p>
          <a:p>
            <a:pPr>
              <a:defRPr sz="2800" b="1">
                <a:solidFill>
                  <a:srgbClr val="F59E0B"/>
                </a:solidFill>
                <a:latin typeface="Meiryo"/>
              </a:defRPr>
            </a:pPr>
            <a:r>
              <a:t>1 件</a:t>
            </a:r>
          </a:p>
          <a:p>
            <a:pPr>
              <a:defRPr sz="900">
                <a:solidFill>
                  <a:srgbClr val="475569"/>
                </a:solidFill>
                <a:latin typeface="Meiryo"/>
              </a:defRPr>
            </a:pPr>
            <a:r>
              <a:t>前年比 -2件 (大幅改善)</a:t>
            </a:r>
          </a:p>
        </p:txBody>
      </p:sp>
      <p:sp>
        <p:nvSpPr>
          <p:cNvPr id="8" name="Rounded Rectangle 7"/>
          <p:cNvSpPr/>
          <p:nvPr/>
        </p:nvSpPr>
        <p:spPr>
          <a:xfrm>
            <a:off x="6217920" y="1463040"/>
            <a:ext cx="2560320" cy="1828800"/>
          </a:xfrm>
          <a:prstGeom prst="roundRect">
            <a:avLst/>
          </a:prstGeom>
          <a:solidFill>
            <a:srgbClr val="F8FAFC"/>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100">
                <a:solidFill>
                  <a:srgbClr val="475569"/>
                </a:solidFill>
                <a:latin typeface="Meiryo"/>
              </a:defRPr>
            </a:pPr>
            <a:r>
              <a:t>ヒヤリハット収集件数</a:t>
            </a:r>
          </a:p>
          <a:p>
            <a:pPr>
              <a:defRPr sz="2800" b="1">
                <a:solidFill>
                  <a:srgbClr val="1E3A8A"/>
                </a:solidFill>
                <a:latin typeface="Meiryo"/>
              </a:defRPr>
            </a:pPr>
            <a:r>
              <a:t>342 件</a:t>
            </a:r>
          </a:p>
          <a:p>
            <a:pPr>
              <a:defRPr sz="900">
                <a:solidFill>
                  <a:srgbClr val="475569"/>
                </a:solidFill>
                <a:latin typeface="Meiryo"/>
              </a:defRPr>
            </a:pPr>
            <a:r>
              <a:t>前年比 +120% (感受性向上)</a:t>
            </a:r>
          </a:p>
        </p:txBody>
      </p:sp>
      <p:sp>
        <p:nvSpPr>
          <p:cNvPr id="9" name="Rounded Rectangle 8"/>
          <p:cNvSpPr/>
          <p:nvPr/>
        </p:nvSpPr>
        <p:spPr>
          <a:xfrm>
            <a:off x="8961120" y="1463040"/>
            <a:ext cx="2560320" cy="1828800"/>
          </a:xfrm>
          <a:prstGeom prst="roundRect">
            <a:avLst/>
          </a:prstGeom>
          <a:solidFill>
            <a:srgbClr val="F8FAFC"/>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100">
                <a:solidFill>
                  <a:srgbClr val="475569"/>
                </a:solidFill>
                <a:latin typeface="Meiryo"/>
              </a:defRPr>
            </a:pPr>
            <a:r>
              <a:t>安全パトロール是正完了率</a:t>
            </a:r>
          </a:p>
          <a:p>
            <a:pPr>
              <a:defRPr sz="2800" b="1">
                <a:solidFill>
                  <a:srgbClr val="10B981"/>
                </a:solidFill>
                <a:latin typeface="Meiryo"/>
              </a:defRPr>
            </a:pPr>
            <a:r>
              <a:t>100 %</a:t>
            </a:r>
          </a:p>
          <a:p>
            <a:pPr>
              <a:defRPr sz="900">
                <a:solidFill>
                  <a:srgbClr val="475569"/>
                </a:solidFill>
                <a:latin typeface="Meiryo"/>
              </a:defRPr>
            </a:pPr>
            <a:r>
              <a:t>指摘事項即日対応完了</a:t>
            </a:r>
          </a:p>
        </p:txBody>
      </p:sp>
      <p:sp>
        <p:nvSpPr>
          <p:cNvPr id="10" name="Rounded Rectangle 9"/>
          <p:cNvSpPr/>
          <p:nvPr/>
        </p:nvSpPr>
        <p:spPr>
          <a:xfrm>
            <a:off x="731520" y="3566160"/>
            <a:ext cx="10728655" cy="2468880"/>
          </a:xfrm>
          <a:prstGeom prst="round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400" b="1">
                <a:solidFill>
                  <a:srgbClr val="0F172A"/>
                </a:solidFill>
                <a:latin typeface="Meiryo"/>
              </a:defRPr>
            </a:pPr>
            <a:r>
              <a:t>【分析結果】 軽微な不休業災害およびヒヤリハットから見えた課題</a:t>
            </a:r>
          </a:p>
          <a:p>
            <a:pPr>
              <a:defRPr sz="1200">
                <a:solidFill>
                  <a:srgbClr val="1E293B"/>
                </a:solidFill>
                <a:latin typeface="Meiryo"/>
              </a:defRPr>
            </a:pPr>
            <a:r>
              <a:t>① 発生時間帯の集中： 午前11時〜12時、午後15時〜16時の「集中力が低下する時間帯」に72%が集中。</a:t>
            </a:r>
          </a:p>
          <a:p>
            <a:pPr>
              <a:defRPr sz="1200">
                <a:solidFill>
                  <a:srgbClr val="1E293B"/>
                </a:solidFill>
                <a:latin typeface="Meiryo"/>
              </a:defRPr>
            </a:pPr>
            <a:r>
              <a:t>② 作業種別の特徴： 搬入作業・段取り替え時の「挟まれ・巻き込まれ」「腰痛」の報告が増加傾向。</a:t>
            </a:r>
          </a:p>
          <a:p>
            <a:pPr>
              <a:defRPr sz="1200">
                <a:solidFill>
                  <a:srgbClr val="1E293B"/>
                </a:solidFill>
                <a:latin typeface="Meiryo"/>
              </a:defRPr>
            </a:pPr>
            <a:r>
              <a:t>③ 対策方針： 作業開始前TBMの形骸化是正、およびWBGT計を用いた休憩アラートの徹底が必要。</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109728"/>
          </a:xfrm>
          <a:prstGeom prst="rect">
            <a:avLst/>
          </a:prstGeom>
          <a:solidFill>
            <a:srgbClr val="10B98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731520" y="365760"/>
            <a:ext cx="7315200" cy="320040"/>
          </a:xfrm>
          <a:prstGeom prst="rect">
            <a:avLst/>
          </a:prstGeom>
          <a:noFill/>
        </p:spPr>
        <p:txBody>
          <a:bodyPr wrap="square">
            <a:spAutoFit/>
          </a:bodyPr>
          <a:lstStyle/>
          <a:p>
            <a:pPr>
              <a:defRPr sz="1100" b="1">
                <a:solidFill>
                  <a:srgbClr val="10B981"/>
                </a:solidFill>
                <a:latin typeface="Meiryo"/>
              </a:defRPr>
            </a:pPr>
            <a:r>
              <a:t>令和8年度 現場安全大会</a:t>
            </a:r>
          </a:p>
        </p:txBody>
      </p:sp>
      <p:sp>
        <p:nvSpPr>
          <p:cNvPr id="4" name="TextBox 3"/>
          <p:cNvSpPr txBox="1"/>
          <p:nvPr/>
        </p:nvSpPr>
        <p:spPr>
          <a:xfrm>
            <a:off x="731520" y="640080"/>
            <a:ext cx="10058400" cy="594360"/>
          </a:xfrm>
          <a:prstGeom prst="rect">
            <a:avLst/>
          </a:prstGeom>
          <a:noFill/>
        </p:spPr>
        <p:txBody>
          <a:bodyPr wrap="square">
            <a:spAutoFit/>
          </a:bodyPr>
          <a:lstStyle/>
          <a:p>
            <a:pPr>
              <a:defRPr sz="2400" b="1">
                <a:solidFill>
                  <a:srgbClr val="0F172A"/>
                </a:solidFill>
                <a:latin typeface="Meiryo"/>
              </a:defRPr>
            </a:pPr>
            <a:r>
              <a:t>令和8年度 安全衛生方針と重点スローガン</a:t>
            </a:r>
          </a:p>
        </p:txBody>
      </p:sp>
      <p:sp>
        <p:nvSpPr>
          <p:cNvPr id="5" name="TextBox 4"/>
          <p:cNvSpPr txBox="1"/>
          <p:nvPr/>
        </p:nvSpPr>
        <p:spPr>
          <a:xfrm>
            <a:off x="731520" y="6400800"/>
            <a:ext cx="10728655" cy="320040"/>
          </a:xfrm>
          <a:prstGeom prst="rect">
            <a:avLst/>
          </a:prstGeom>
          <a:noFill/>
        </p:spPr>
        <p:txBody>
          <a:bodyPr wrap="none">
            <a:spAutoFit/>
          </a:bodyPr>
          <a:lstStyle/>
          <a:p>
            <a:pPr>
              <a:defRPr sz="900">
                <a:solidFill>
                  <a:srgbClr val="475569"/>
                </a:solidFill>
                <a:latin typeface="Meiryo"/>
              </a:defRPr>
            </a:pPr>
            <a:r>
              <a:t>現場テンプレート集 | 令和8年度 安全衛生推進大会</a:t>
            </a:r>
          </a:p>
        </p:txBody>
      </p:sp>
      <p:sp>
        <p:nvSpPr>
          <p:cNvPr id="6" name="Rounded Rectangle 5"/>
          <p:cNvSpPr/>
          <p:nvPr/>
        </p:nvSpPr>
        <p:spPr>
          <a:xfrm>
            <a:off x="731520" y="1463040"/>
            <a:ext cx="10728655" cy="1828800"/>
          </a:xfrm>
          <a:prstGeom prst="roundRect">
            <a:avLst/>
          </a:prstGeom>
          <a:solidFill>
            <a:srgbClr val="0F172A"/>
          </a:solidFill>
          <a:ln>
            <a:solidFill>
              <a:srgbClr val="F59E0B"/>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300" b="1">
                <a:solidFill>
                  <a:srgbClr val="F59E0B"/>
                </a:solidFill>
                <a:latin typeface="Meiryo"/>
              </a:defRPr>
            </a:pPr>
            <a:r>
              <a:t>★ 今年度 年間安全スローガン</a:t>
            </a:r>
          </a:p>
          <a:p>
            <a:pPr>
              <a:defRPr sz="2200" b="1">
                <a:solidFill>
                  <a:srgbClr val="FFFFFF"/>
                </a:solidFill>
                <a:latin typeface="Meiryo"/>
              </a:defRPr>
            </a:pPr>
            <a:r>
              <a:t>「見逃すな 職場の危険と慣れの隙</a:t>
            </a:r>
            <a:br/>
            <a:r>
              <a:t>　　初心に戻って指差し呼称、全員参加でゼロ災ヨシ！」</a:t>
            </a:r>
          </a:p>
        </p:txBody>
      </p:sp>
      <p:sp>
        <p:nvSpPr>
          <p:cNvPr id="7" name="Rounded Rectangle 6"/>
          <p:cNvSpPr/>
          <p:nvPr/>
        </p:nvSpPr>
        <p:spPr>
          <a:xfrm>
            <a:off x="731520" y="3566160"/>
            <a:ext cx="3413455" cy="2468880"/>
          </a:xfrm>
          <a:prstGeom prst="roundRect">
            <a:avLst/>
          </a:prstGeom>
          <a:solidFill>
            <a:srgbClr val="F8FAFC"/>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100" b="1">
                <a:solidFill>
                  <a:srgbClr val="10B981"/>
                </a:solidFill>
                <a:latin typeface="Meiryo"/>
              </a:defRPr>
            </a:pPr>
            <a:r>
              <a:t>方針 1</a:t>
            </a:r>
          </a:p>
          <a:p>
            <a:pPr>
              <a:defRPr sz="1400" b="1">
                <a:solidFill>
                  <a:srgbClr val="0F172A"/>
                </a:solidFill>
                <a:latin typeface="Meiryo"/>
              </a:defRPr>
            </a:pPr>
            <a:r>
              <a:t>三大災害の完全絶滅</a:t>
            </a:r>
          </a:p>
          <a:p>
            <a:br/>
            <a:pPr>
              <a:defRPr sz="1100">
                <a:solidFill>
                  <a:srgbClr val="1E293B"/>
                </a:solidFill>
                <a:latin typeface="Meiryo"/>
              </a:defRPr>
            </a:pPr>
            <a:r>
              <a:t>墜落・転落、建設機械、倒壊・崩壊災害の防止基準を全現場で100%履行。</a:t>
            </a:r>
          </a:p>
        </p:txBody>
      </p:sp>
      <p:sp>
        <p:nvSpPr>
          <p:cNvPr id="8" name="Rounded Rectangle 7"/>
          <p:cNvSpPr/>
          <p:nvPr/>
        </p:nvSpPr>
        <p:spPr>
          <a:xfrm>
            <a:off x="4389120" y="3566160"/>
            <a:ext cx="3413455" cy="2468880"/>
          </a:xfrm>
          <a:prstGeom prst="roundRect">
            <a:avLst/>
          </a:prstGeom>
          <a:solidFill>
            <a:srgbClr val="F8FAFC"/>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100" b="1">
                <a:solidFill>
                  <a:srgbClr val="10B981"/>
                </a:solidFill>
                <a:latin typeface="Meiryo"/>
              </a:defRPr>
            </a:pPr>
            <a:r>
              <a:t>方針 2</a:t>
            </a:r>
          </a:p>
          <a:p>
            <a:pPr>
              <a:defRPr sz="1400" b="1">
                <a:solidFill>
                  <a:srgbClr val="0F172A"/>
                </a:solidFill>
                <a:latin typeface="Meiryo"/>
              </a:defRPr>
            </a:pPr>
            <a:r>
              <a:t>危険感受性の向上（KYT強化）</a:t>
            </a:r>
          </a:p>
          <a:p>
            <a:br/>
            <a:pPr>
              <a:defRPr sz="1100">
                <a:solidFill>
                  <a:srgbClr val="1E293B"/>
                </a:solidFill>
                <a:latin typeface="Meiryo"/>
              </a:defRPr>
            </a:pPr>
            <a:r>
              <a:t>一人ひとりが「危険を見抜く力」を養い、ヒヤリハットを宝として再発防止に活用。</a:t>
            </a:r>
          </a:p>
        </p:txBody>
      </p:sp>
      <p:sp>
        <p:nvSpPr>
          <p:cNvPr id="9" name="Rounded Rectangle 8"/>
          <p:cNvSpPr/>
          <p:nvPr/>
        </p:nvSpPr>
        <p:spPr>
          <a:xfrm>
            <a:off x="8046720" y="3566160"/>
            <a:ext cx="3413455" cy="2468880"/>
          </a:xfrm>
          <a:prstGeom prst="roundRect">
            <a:avLst/>
          </a:prstGeom>
          <a:solidFill>
            <a:srgbClr val="F8FAFC"/>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100" b="1">
                <a:solidFill>
                  <a:srgbClr val="10B981"/>
                </a:solidFill>
                <a:latin typeface="Meiryo"/>
              </a:defRPr>
            </a:pPr>
            <a:r>
              <a:t>方針 3</a:t>
            </a:r>
          </a:p>
          <a:p>
            <a:pPr>
              <a:defRPr sz="1400" b="1">
                <a:solidFill>
                  <a:srgbClr val="0F172A"/>
                </a:solidFill>
                <a:latin typeface="Meiryo"/>
              </a:defRPr>
            </a:pPr>
            <a:r>
              <a:t>心と体の健康管理（熱中症ゼロ）</a:t>
            </a:r>
          </a:p>
          <a:p>
            <a:br/>
            <a:pPr>
              <a:defRPr sz="1100">
                <a:solidFill>
                  <a:srgbClr val="1E293B"/>
                </a:solidFill>
                <a:latin typeface="Meiryo"/>
              </a:defRPr>
            </a:pPr>
            <a:r>
              <a:t>WBGT測定に基づく計画的休憩の徹底と、快適な職場環境の形成推進。</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109728"/>
          </a:xfrm>
          <a:prstGeom prst="rect">
            <a:avLst/>
          </a:prstGeom>
          <a:solidFill>
            <a:srgbClr val="10B98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731520" y="365760"/>
            <a:ext cx="7315200" cy="320040"/>
          </a:xfrm>
          <a:prstGeom prst="rect">
            <a:avLst/>
          </a:prstGeom>
          <a:noFill/>
        </p:spPr>
        <p:txBody>
          <a:bodyPr wrap="square">
            <a:spAutoFit/>
          </a:bodyPr>
          <a:lstStyle/>
          <a:p>
            <a:pPr>
              <a:defRPr sz="1100" b="1">
                <a:solidFill>
                  <a:srgbClr val="10B981"/>
                </a:solidFill>
                <a:latin typeface="Meiryo"/>
              </a:defRPr>
            </a:pPr>
            <a:r>
              <a:t>令和8年度 現場安全大会</a:t>
            </a:r>
          </a:p>
        </p:txBody>
      </p:sp>
      <p:sp>
        <p:nvSpPr>
          <p:cNvPr id="4" name="TextBox 3"/>
          <p:cNvSpPr txBox="1"/>
          <p:nvPr/>
        </p:nvSpPr>
        <p:spPr>
          <a:xfrm>
            <a:off x="731520" y="640080"/>
            <a:ext cx="10058400" cy="594360"/>
          </a:xfrm>
          <a:prstGeom prst="rect">
            <a:avLst/>
          </a:prstGeom>
          <a:noFill/>
        </p:spPr>
        <p:txBody>
          <a:bodyPr wrap="square">
            <a:spAutoFit/>
          </a:bodyPr>
          <a:lstStyle/>
          <a:p>
            <a:pPr>
              <a:defRPr sz="2400" b="1">
                <a:solidFill>
                  <a:srgbClr val="0F172A"/>
                </a:solidFill>
                <a:latin typeface="Meiryo"/>
              </a:defRPr>
            </a:pPr>
            <a:r>
              <a:t>重点管理項目①：墜落・転落災害の完全絶滅</a:t>
            </a:r>
          </a:p>
        </p:txBody>
      </p:sp>
      <p:sp>
        <p:nvSpPr>
          <p:cNvPr id="5" name="TextBox 4"/>
          <p:cNvSpPr txBox="1"/>
          <p:nvPr/>
        </p:nvSpPr>
        <p:spPr>
          <a:xfrm>
            <a:off x="731520" y="6400800"/>
            <a:ext cx="10728655" cy="320040"/>
          </a:xfrm>
          <a:prstGeom prst="rect">
            <a:avLst/>
          </a:prstGeom>
          <a:noFill/>
        </p:spPr>
        <p:txBody>
          <a:bodyPr wrap="none">
            <a:spAutoFit/>
          </a:bodyPr>
          <a:lstStyle/>
          <a:p>
            <a:pPr>
              <a:defRPr sz="900">
                <a:solidFill>
                  <a:srgbClr val="475569"/>
                </a:solidFill>
                <a:latin typeface="Meiryo"/>
              </a:defRPr>
            </a:pPr>
            <a:r>
              <a:t>現場テンプレート集 | 令和8年度 安全衛生推進大会</a:t>
            </a:r>
          </a:p>
        </p:txBody>
      </p:sp>
      <p:sp>
        <p:nvSpPr>
          <p:cNvPr id="6" name="Rounded Rectangle 5"/>
          <p:cNvSpPr/>
          <p:nvPr/>
        </p:nvSpPr>
        <p:spPr>
          <a:xfrm>
            <a:off x="731520" y="1463040"/>
            <a:ext cx="10728655" cy="1280160"/>
          </a:xfrm>
          <a:prstGeom prst="roundRect">
            <a:avLst/>
          </a:prstGeom>
          <a:solidFill>
            <a:srgbClr val="FFFFFF"/>
          </a:solidFill>
          <a:ln>
            <a:solidFill>
              <a:srgbClr val="10B981"/>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500" b="1">
                <a:solidFill>
                  <a:srgbClr val="0F172A"/>
                </a:solidFill>
                <a:latin typeface="Meiryo"/>
              </a:defRPr>
            </a:pPr>
            <a:r>
              <a:t>01. フルハーネス義務化</a:t>
            </a:r>
          </a:p>
          <a:p>
            <a:pPr>
              <a:defRPr sz="1200">
                <a:solidFill>
                  <a:srgbClr val="1E293B"/>
                </a:solidFill>
                <a:latin typeface="Meiryo"/>
              </a:defRPr>
            </a:pPr>
            <a:r>
              <a:t>2m以上の高所作業ではフルハーネス型墜落制止用器具を100%着用。</a:t>
            </a:r>
            <a:br/>
            <a:r>
              <a:t>二丁掛けフックによる「無胴綱状態ゼロ」を徹底。</a:t>
            </a:r>
          </a:p>
        </p:txBody>
      </p:sp>
      <p:sp>
        <p:nvSpPr>
          <p:cNvPr id="7" name="Rounded Rectangle 6"/>
          <p:cNvSpPr/>
          <p:nvPr/>
        </p:nvSpPr>
        <p:spPr>
          <a:xfrm>
            <a:off x="731520" y="2971800"/>
            <a:ext cx="10728655" cy="1280160"/>
          </a:xfrm>
          <a:prstGeom prst="round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500" b="1">
                <a:solidFill>
                  <a:srgbClr val="0F172A"/>
                </a:solidFill>
                <a:latin typeface="Meiryo"/>
              </a:defRPr>
            </a:pPr>
            <a:r>
              <a:t>02. 手すり先行工法の徹底</a:t>
            </a:r>
          </a:p>
          <a:p>
            <a:pPr>
              <a:defRPr sz="1200">
                <a:solidFill>
                  <a:srgbClr val="1E293B"/>
                </a:solidFill>
                <a:latin typeface="Meiryo"/>
              </a:defRPr>
            </a:pPr>
            <a:r>
              <a:t>足場の組立て・解体作業における手すり先行工法を標準化。</a:t>
            </a:r>
            <a:br/>
            <a:r>
              <a:t>幅木・メッシュシート・親綱の点検を毎朝実施。</a:t>
            </a:r>
          </a:p>
        </p:txBody>
      </p:sp>
      <p:sp>
        <p:nvSpPr>
          <p:cNvPr id="8" name="Rounded Rectangle 7"/>
          <p:cNvSpPr/>
          <p:nvPr/>
        </p:nvSpPr>
        <p:spPr>
          <a:xfrm>
            <a:off x="731520" y="4480560"/>
            <a:ext cx="10728655" cy="1280160"/>
          </a:xfrm>
          <a:prstGeom prst="round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500" b="1">
                <a:solidFill>
                  <a:srgbClr val="0F172A"/>
                </a:solidFill>
                <a:latin typeface="Meiryo"/>
              </a:defRPr>
            </a:pPr>
            <a:r>
              <a:t>03. 開口部・端部の養生</a:t>
            </a:r>
          </a:p>
          <a:p>
            <a:pPr>
              <a:defRPr sz="1200">
                <a:solidFill>
                  <a:srgbClr val="1E293B"/>
                </a:solidFill>
                <a:latin typeface="Meiryo"/>
              </a:defRPr>
            </a:pPr>
            <a:r>
              <a:t>床開口部・階段踊り場には強固なフタと固定、および「開口部注意」の明確な注意標識を即時設置。</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109728"/>
          </a:xfrm>
          <a:prstGeom prst="rect">
            <a:avLst/>
          </a:prstGeom>
          <a:solidFill>
            <a:srgbClr val="10B98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731520" y="365760"/>
            <a:ext cx="7315200" cy="320040"/>
          </a:xfrm>
          <a:prstGeom prst="rect">
            <a:avLst/>
          </a:prstGeom>
          <a:noFill/>
        </p:spPr>
        <p:txBody>
          <a:bodyPr wrap="square">
            <a:spAutoFit/>
          </a:bodyPr>
          <a:lstStyle/>
          <a:p>
            <a:pPr>
              <a:defRPr sz="1100" b="1">
                <a:solidFill>
                  <a:srgbClr val="10B981"/>
                </a:solidFill>
                <a:latin typeface="Meiryo"/>
              </a:defRPr>
            </a:pPr>
            <a:r>
              <a:t>令和8年度 現場安全大会</a:t>
            </a:r>
          </a:p>
        </p:txBody>
      </p:sp>
      <p:sp>
        <p:nvSpPr>
          <p:cNvPr id="4" name="TextBox 3"/>
          <p:cNvSpPr txBox="1"/>
          <p:nvPr/>
        </p:nvSpPr>
        <p:spPr>
          <a:xfrm>
            <a:off x="731520" y="640080"/>
            <a:ext cx="10058400" cy="594360"/>
          </a:xfrm>
          <a:prstGeom prst="rect">
            <a:avLst/>
          </a:prstGeom>
          <a:noFill/>
        </p:spPr>
        <p:txBody>
          <a:bodyPr wrap="square">
            <a:spAutoFit/>
          </a:bodyPr>
          <a:lstStyle/>
          <a:p>
            <a:pPr>
              <a:defRPr sz="2400" b="1">
                <a:solidFill>
                  <a:srgbClr val="0F172A"/>
                </a:solidFill>
                <a:latin typeface="Meiryo"/>
              </a:defRPr>
            </a:pPr>
            <a:r>
              <a:t>重点管理項目②：重機・クレーン作業の安全基準</a:t>
            </a:r>
          </a:p>
        </p:txBody>
      </p:sp>
      <p:sp>
        <p:nvSpPr>
          <p:cNvPr id="5" name="TextBox 4"/>
          <p:cNvSpPr txBox="1"/>
          <p:nvPr/>
        </p:nvSpPr>
        <p:spPr>
          <a:xfrm>
            <a:off x="731520" y="6400800"/>
            <a:ext cx="10728655" cy="320040"/>
          </a:xfrm>
          <a:prstGeom prst="rect">
            <a:avLst/>
          </a:prstGeom>
          <a:noFill/>
        </p:spPr>
        <p:txBody>
          <a:bodyPr wrap="none">
            <a:spAutoFit/>
          </a:bodyPr>
          <a:lstStyle/>
          <a:p>
            <a:pPr>
              <a:defRPr sz="900">
                <a:solidFill>
                  <a:srgbClr val="475569"/>
                </a:solidFill>
                <a:latin typeface="Meiryo"/>
              </a:defRPr>
            </a:pPr>
            <a:r>
              <a:t>現場テンプレート集 | 令和8年度 安全衛生推進大会</a:t>
            </a:r>
          </a:p>
        </p:txBody>
      </p:sp>
      <p:sp>
        <p:nvSpPr>
          <p:cNvPr id="6" name="Rounded Rectangle 5"/>
          <p:cNvSpPr/>
          <p:nvPr/>
        </p:nvSpPr>
        <p:spPr>
          <a:xfrm>
            <a:off x="731520" y="1463040"/>
            <a:ext cx="10728655" cy="1280160"/>
          </a:xfrm>
          <a:prstGeom prst="roundRect">
            <a:avLst/>
          </a:prstGeom>
          <a:solidFill>
            <a:srgbClr val="F8FAFC"/>
          </a:solidFill>
          <a:ln>
            <a:solidFill>
              <a:srgbClr val="F59E0B"/>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500" b="1">
                <a:solidFill>
                  <a:srgbClr val="0F172A"/>
                </a:solidFill>
                <a:latin typeface="Meiryo"/>
              </a:defRPr>
            </a:pPr>
            <a:r>
              <a:t>【原則1】 作業半径内への立入禁止徹底</a:t>
            </a:r>
          </a:p>
          <a:p>
            <a:pPr>
              <a:defRPr sz="1200">
                <a:solidFill>
                  <a:srgbClr val="1E293B"/>
                </a:solidFill>
                <a:latin typeface="Meiryo"/>
              </a:defRPr>
            </a:pPr>
            <a:r>
              <a:t>コーンバーおよびバリケードによる物理的区画。監視員・誘導員を配置し死角を排除。</a:t>
            </a:r>
          </a:p>
        </p:txBody>
      </p:sp>
      <p:sp>
        <p:nvSpPr>
          <p:cNvPr id="7" name="Rounded Rectangle 6"/>
          <p:cNvSpPr/>
          <p:nvPr/>
        </p:nvSpPr>
        <p:spPr>
          <a:xfrm>
            <a:off x="731520" y="2971800"/>
            <a:ext cx="10728655" cy="1280160"/>
          </a:xfrm>
          <a:prstGeom prst="roundRect">
            <a:avLst/>
          </a:prstGeom>
          <a:solidFill>
            <a:srgbClr val="F8FAFC"/>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500" b="1">
                <a:solidFill>
                  <a:srgbClr val="0F172A"/>
                </a:solidFill>
                <a:latin typeface="Meiryo"/>
              </a:defRPr>
            </a:pPr>
            <a:r>
              <a:t>【原則2】 有資格者による運転と点検</a:t>
            </a:r>
          </a:p>
          <a:p>
            <a:pPr>
              <a:defRPr sz="1200">
                <a:solidFill>
                  <a:srgbClr val="1E293B"/>
                </a:solidFill>
                <a:latin typeface="Meiryo"/>
              </a:defRPr>
            </a:pPr>
            <a:r>
              <a:t>車両系建設機械・玉掛け技能講習修了証の携帯確認。作業前仕業点検表の記入。</a:t>
            </a:r>
          </a:p>
        </p:txBody>
      </p:sp>
      <p:sp>
        <p:nvSpPr>
          <p:cNvPr id="8" name="Rounded Rectangle 7"/>
          <p:cNvSpPr/>
          <p:nvPr/>
        </p:nvSpPr>
        <p:spPr>
          <a:xfrm>
            <a:off x="731520" y="4480560"/>
            <a:ext cx="10728655" cy="1280160"/>
          </a:xfrm>
          <a:prstGeom prst="roundRect">
            <a:avLst/>
          </a:prstGeom>
          <a:solidFill>
            <a:srgbClr val="F8FAFC"/>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500" b="1">
                <a:solidFill>
                  <a:srgbClr val="0F172A"/>
                </a:solidFill>
                <a:latin typeface="Meiryo"/>
              </a:defRPr>
            </a:pPr>
            <a:r>
              <a:t>【原則3】 合図の統一と「ワンクッション操作」</a:t>
            </a:r>
          </a:p>
          <a:p>
            <a:pPr>
              <a:defRPr sz="1200">
                <a:solidFill>
                  <a:srgbClr val="1E293B"/>
                </a:solidFill>
                <a:latin typeface="Meiryo"/>
              </a:defRPr>
            </a:pPr>
            <a:r>
              <a:t>玉掛け時の地切り30cm一時停止確認。ブザー・誘導員合図による相互意思疎通。</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109728"/>
          </a:xfrm>
          <a:prstGeom prst="rect">
            <a:avLst/>
          </a:prstGeom>
          <a:solidFill>
            <a:srgbClr val="10B98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731520" y="365760"/>
            <a:ext cx="7315200" cy="320040"/>
          </a:xfrm>
          <a:prstGeom prst="rect">
            <a:avLst/>
          </a:prstGeom>
          <a:noFill/>
        </p:spPr>
        <p:txBody>
          <a:bodyPr wrap="square">
            <a:spAutoFit/>
          </a:bodyPr>
          <a:lstStyle/>
          <a:p>
            <a:pPr>
              <a:defRPr sz="1100" b="1">
                <a:solidFill>
                  <a:srgbClr val="10B981"/>
                </a:solidFill>
                <a:latin typeface="Meiryo"/>
              </a:defRPr>
            </a:pPr>
            <a:r>
              <a:t>令和8年度 現場安全大会</a:t>
            </a:r>
          </a:p>
        </p:txBody>
      </p:sp>
      <p:sp>
        <p:nvSpPr>
          <p:cNvPr id="4" name="TextBox 3"/>
          <p:cNvSpPr txBox="1"/>
          <p:nvPr/>
        </p:nvSpPr>
        <p:spPr>
          <a:xfrm>
            <a:off x="731520" y="640080"/>
            <a:ext cx="10058400" cy="594360"/>
          </a:xfrm>
          <a:prstGeom prst="rect">
            <a:avLst/>
          </a:prstGeom>
          <a:noFill/>
        </p:spPr>
        <p:txBody>
          <a:bodyPr wrap="square">
            <a:spAutoFit/>
          </a:bodyPr>
          <a:lstStyle/>
          <a:p>
            <a:pPr>
              <a:defRPr sz="2400" b="1">
                <a:solidFill>
                  <a:srgbClr val="0F172A"/>
                </a:solidFill>
                <a:latin typeface="Meiryo"/>
              </a:defRPr>
            </a:pPr>
            <a:r>
              <a:t>重点管理項目③：熱中症予防と健康管理の推進</a:t>
            </a:r>
          </a:p>
        </p:txBody>
      </p:sp>
      <p:sp>
        <p:nvSpPr>
          <p:cNvPr id="5" name="TextBox 4"/>
          <p:cNvSpPr txBox="1"/>
          <p:nvPr/>
        </p:nvSpPr>
        <p:spPr>
          <a:xfrm>
            <a:off x="731520" y="6400800"/>
            <a:ext cx="10728655" cy="320040"/>
          </a:xfrm>
          <a:prstGeom prst="rect">
            <a:avLst/>
          </a:prstGeom>
          <a:noFill/>
        </p:spPr>
        <p:txBody>
          <a:bodyPr wrap="none">
            <a:spAutoFit/>
          </a:bodyPr>
          <a:lstStyle/>
          <a:p>
            <a:pPr>
              <a:defRPr sz="900">
                <a:solidFill>
                  <a:srgbClr val="475569"/>
                </a:solidFill>
                <a:latin typeface="Meiryo"/>
              </a:defRPr>
            </a:pPr>
            <a:r>
              <a:t>現場テンプレート集 | 令和8年度 安全衛生推進大会</a:t>
            </a:r>
          </a:p>
        </p:txBody>
      </p:sp>
      <p:sp>
        <p:nvSpPr>
          <p:cNvPr id="6" name="Rounded Rectangle 5"/>
          <p:cNvSpPr/>
          <p:nvPr/>
        </p:nvSpPr>
        <p:spPr>
          <a:xfrm>
            <a:off x="731520" y="1463040"/>
            <a:ext cx="3413455" cy="4572000"/>
          </a:xfrm>
          <a:prstGeom prst="round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300" b="1">
                <a:solidFill>
                  <a:srgbClr val="1E3A8A"/>
                </a:solidFill>
                <a:latin typeface="Meiryo"/>
              </a:defRPr>
            </a:pPr>
            <a:r>
              <a:t>1. WBGT（暑さ指数）測定と休憩基準</a:t>
            </a:r>
          </a:p>
          <a:p>
            <a:br/>
            <a:pPr>
              <a:defRPr sz="1100">
                <a:solidFill>
                  <a:srgbClr val="1E293B"/>
                </a:solidFill>
                <a:latin typeface="Meiryo"/>
              </a:defRPr>
            </a:pPr>
            <a:r>
              <a:t>現場各所にWBGT計を設置。</a:t>
            </a:r>
            <a:br/>
            <a:r>
              <a:t>WBGT 28度以上で30分毎の水分補給、31度以上で原則激しい運動・作業の一時中止。</a:t>
            </a:r>
          </a:p>
        </p:txBody>
      </p:sp>
      <p:sp>
        <p:nvSpPr>
          <p:cNvPr id="7" name="Rounded Rectangle 6"/>
          <p:cNvSpPr/>
          <p:nvPr/>
        </p:nvSpPr>
        <p:spPr>
          <a:xfrm>
            <a:off x="4389120" y="1463040"/>
            <a:ext cx="3413455" cy="4572000"/>
          </a:xfrm>
          <a:prstGeom prst="round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300" b="1">
                <a:solidFill>
                  <a:srgbClr val="1E3A8A"/>
                </a:solidFill>
                <a:latin typeface="Meiryo"/>
              </a:defRPr>
            </a:pPr>
            <a:r>
              <a:t>2. 給水・休息環境の整備</a:t>
            </a:r>
          </a:p>
          <a:p>
            <a:br/>
            <a:pPr>
              <a:defRPr sz="1100">
                <a:solidFill>
                  <a:srgbClr val="1E293B"/>
                </a:solidFill>
                <a:latin typeface="Meiryo"/>
              </a:defRPr>
            </a:pPr>
            <a:r>
              <a:t>冷風機・製氷機完備の休憩所設置。</a:t>
            </a:r>
            <a:br/>
            <a:r>
              <a:t>経口補水液・塩分タブレットの常備とファン付き作業着の着用推奨。</a:t>
            </a:r>
          </a:p>
        </p:txBody>
      </p:sp>
      <p:sp>
        <p:nvSpPr>
          <p:cNvPr id="8" name="Rounded Rectangle 7"/>
          <p:cNvSpPr/>
          <p:nvPr/>
        </p:nvSpPr>
        <p:spPr>
          <a:xfrm>
            <a:off x="8046720" y="1463040"/>
            <a:ext cx="3413455" cy="4572000"/>
          </a:xfrm>
          <a:prstGeom prst="round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300" b="1">
                <a:solidFill>
                  <a:srgbClr val="1E3A8A"/>
                </a:solidFill>
                <a:latin typeface="Meiryo"/>
              </a:defRPr>
            </a:pPr>
            <a:r>
              <a:t>3. 体調不良者の早期発見・声かけ</a:t>
            </a:r>
          </a:p>
          <a:p>
            <a:br/>
            <a:pPr>
              <a:defRPr sz="1100">
                <a:solidFill>
                  <a:srgbClr val="1E293B"/>
                </a:solidFill>
                <a:latin typeface="Meiryo"/>
              </a:defRPr>
            </a:pPr>
            <a:r>
              <a:t>毎朝の健康問診（血圧・睡眠確認）。</a:t>
            </a:r>
            <a:br/>
            <a:r>
              <a:t>単独作業の禁止、顔色の変化を見逃さない「ペア制度（バディシステム）」の導入。</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109728"/>
          </a:xfrm>
          <a:prstGeom prst="rect">
            <a:avLst/>
          </a:prstGeom>
          <a:solidFill>
            <a:srgbClr val="10B98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731520" y="365760"/>
            <a:ext cx="7315200" cy="320040"/>
          </a:xfrm>
          <a:prstGeom prst="rect">
            <a:avLst/>
          </a:prstGeom>
          <a:noFill/>
        </p:spPr>
        <p:txBody>
          <a:bodyPr wrap="square">
            <a:spAutoFit/>
          </a:bodyPr>
          <a:lstStyle/>
          <a:p>
            <a:pPr>
              <a:defRPr sz="1100" b="1">
                <a:solidFill>
                  <a:srgbClr val="10B981"/>
                </a:solidFill>
                <a:latin typeface="Meiryo"/>
              </a:defRPr>
            </a:pPr>
            <a:r>
              <a:t>令和8年度 現場安全大会</a:t>
            </a:r>
          </a:p>
        </p:txBody>
      </p:sp>
      <p:sp>
        <p:nvSpPr>
          <p:cNvPr id="4" name="TextBox 3"/>
          <p:cNvSpPr txBox="1"/>
          <p:nvPr/>
        </p:nvSpPr>
        <p:spPr>
          <a:xfrm>
            <a:off x="731520" y="640080"/>
            <a:ext cx="10058400" cy="594360"/>
          </a:xfrm>
          <a:prstGeom prst="rect">
            <a:avLst/>
          </a:prstGeom>
          <a:noFill/>
        </p:spPr>
        <p:txBody>
          <a:bodyPr wrap="square">
            <a:spAutoFit/>
          </a:bodyPr>
          <a:lstStyle/>
          <a:p>
            <a:pPr>
              <a:defRPr sz="2400" b="1">
                <a:solidFill>
                  <a:srgbClr val="0F172A"/>
                </a:solidFill>
                <a:latin typeface="Meiryo"/>
              </a:defRPr>
            </a:pPr>
            <a:r>
              <a:t>年間安全優良協力会社・優秀安全職長 表彰</a:t>
            </a:r>
          </a:p>
        </p:txBody>
      </p:sp>
      <p:sp>
        <p:nvSpPr>
          <p:cNvPr id="5" name="TextBox 4"/>
          <p:cNvSpPr txBox="1"/>
          <p:nvPr/>
        </p:nvSpPr>
        <p:spPr>
          <a:xfrm>
            <a:off x="731520" y="6400800"/>
            <a:ext cx="10728655" cy="320040"/>
          </a:xfrm>
          <a:prstGeom prst="rect">
            <a:avLst/>
          </a:prstGeom>
          <a:noFill/>
        </p:spPr>
        <p:txBody>
          <a:bodyPr wrap="none">
            <a:spAutoFit/>
          </a:bodyPr>
          <a:lstStyle/>
          <a:p>
            <a:pPr>
              <a:defRPr sz="900">
                <a:solidFill>
                  <a:srgbClr val="475569"/>
                </a:solidFill>
                <a:latin typeface="Meiryo"/>
              </a:defRPr>
            </a:pPr>
            <a:r>
              <a:t>現場テンプレート集 | 令和8年度 安全衛生推進大会</a:t>
            </a:r>
          </a:p>
        </p:txBody>
      </p:sp>
      <p:sp>
        <p:nvSpPr>
          <p:cNvPr id="6" name="Rounded Rectangle 5"/>
          <p:cNvSpPr/>
          <p:nvPr/>
        </p:nvSpPr>
        <p:spPr>
          <a:xfrm>
            <a:off x="731520" y="1463040"/>
            <a:ext cx="5212080" cy="4572000"/>
          </a:xfrm>
          <a:prstGeom prst="roundRect">
            <a:avLst/>
          </a:prstGeom>
          <a:solidFill>
            <a:srgbClr val="F8FAFC"/>
          </a:solidFill>
          <a:ln>
            <a:solidFill>
              <a:srgbClr val="10B981"/>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600" b="1">
                <a:solidFill>
                  <a:srgbClr val="10B981"/>
                </a:solidFill>
                <a:latin typeface="Meiryo"/>
              </a:defRPr>
            </a:pPr>
            <a:r>
              <a:t>🏆 最優秀安全協力会社賞</a:t>
            </a:r>
          </a:p>
          <a:p>
            <a:br/>
            <a:pPr>
              <a:defRPr sz="1200">
                <a:solidFill>
                  <a:srgbClr val="1E293B"/>
                </a:solidFill>
                <a:latin typeface="Meiryo"/>
              </a:defRPr>
            </a:pPr>
            <a:r>
              <a:t>【受賞企業】</a:t>
            </a:r>
            <a:br/>
            <a:r>
              <a:t>株式会社 ○○建設 様</a:t>
            </a:r>
            <a:br/>
            <a:r>
              <a:t>有限会社 △△電設 様</a:t>
            </a:r>
            <a:br/>
            <a:br/>
            <a:r>
              <a:t>【選考理由】</a:t>
            </a:r>
            <a:br/>
            <a:r>
              <a:t>年間を通じて重大インシデントゼロを達成。自発的な安全パトロールの実施および若手作業員への丁寧な安全教育が高く評価されました。</a:t>
            </a:r>
          </a:p>
        </p:txBody>
      </p:sp>
      <p:sp>
        <p:nvSpPr>
          <p:cNvPr id="7" name="Rounded Rectangle 6"/>
          <p:cNvSpPr/>
          <p:nvPr/>
        </p:nvSpPr>
        <p:spPr>
          <a:xfrm>
            <a:off x="6217920" y="1463040"/>
            <a:ext cx="5212080" cy="4572000"/>
          </a:xfrm>
          <a:prstGeom prst="roundRect">
            <a:avLst/>
          </a:prstGeom>
          <a:solidFill>
            <a:srgbClr val="F8FAFC"/>
          </a:solidFill>
          <a:ln>
            <a:solidFill>
              <a:srgbClr val="F59E0B"/>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600" b="1">
                <a:solidFill>
                  <a:srgbClr val="F59E0B"/>
                </a:solidFill>
                <a:latin typeface="Meiryo"/>
              </a:defRPr>
            </a:pPr>
            <a:r>
              <a:t>🎖️ 優秀安全職長賞</a:t>
            </a:r>
          </a:p>
          <a:p>
            <a:br/>
            <a:pPr>
              <a:defRPr sz="1200">
                <a:solidFill>
                  <a:srgbClr val="1E293B"/>
                </a:solidFill>
                <a:latin typeface="Meiryo"/>
              </a:defRPr>
            </a:pPr>
            <a:r>
              <a:t>【受賞者】</a:t>
            </a:r>
            <a:br/>
            <a:r>
              <a:t>○○ ○○ 職長（株式会社 ○○組）</a:t>
            </a:r>
            <a:br/>
            <a:r>
              <a:t>△△ △△ 職長（有限会社 □□興業）</a:t>
            </a:r>
            <a:br/>
            <a:br/>
            <a:r>
              <a:t>【選考理由】</a:t>
            </a:r>
            <a:br/>
            <a:r>
              <a:t>的確なKY活動のリード、作業員一人ひとりの体調把握に努め、無事故・無災害工期完遂に大きく貢献されました。</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0F172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1097280" y="731520"/>
            <a:ext cx="10058400" cy="4114800"/>
          </a:xfrm>
          <a:prstGeom prst="rect">
            <a:avLst/>
          </a:prstGeom>
          <a:noFill/>
        </p:spPr>
        <p:txBody>
          <a:bodyPr wrap="square">
            <a:spAutoFit/>
          </a:bodyPr>
          <a:lstStyle/>
          <a:p>
            <a:pPr>
              <a:defRPr sz="2800" b="1">
                <a:solidFill>
                  <a:srgbClr val="10B981"/>
                </a:solidFill>
                <a:latin typeface="Meiryo"/>
              </a:defRPr>
            </a:pPr>
            <a:r>
              <a:t>安全宣言（安全の誓い）</a:t>
            </a:r>
          </a:p>
          <a:p>
            <a:br/>
            <a:pPr>
              <a:defRPr sz="1400">
                <a:solidFill>
                  <a:srgbClr val="FFFFFF"/>
                </a:solidFill>
                <a:latin typeface="Meiryo"/>
              </a:defRPr>
            </a:pPr>
            <a:r>
              <a:t>私たち現場従事者一同は、「安全はすべてに優先する」という基本理念のもと、</a:t>
            </a:r>
            <a:br/>
            <a:r>
              <a:t>本日ここに定めた重点方針を日々の作業において確実に実行することを誓います。</a:t>
            </a:r>
          </a:p>
          <a:p>
            <a:br/>
            <a:pPr>
              <a:defRPr sz="1400" b="1">
                <a:solidFill>
                  <a:srgbClr val="E2E8F0"/>
                </a:solidFill>
                <a:latin typeface="Meiryo"/>
              </a:defRPr>
            </a:pPr>
            <a:r>
              <a:t>一、 手順を守り、無理・無謀な作業は絶対にいたしません。</a:t>
            </a:r>
            <a:br/>
            <a:r>
              <a:t>一、 作業前には必ず危険を予知し、「指差し呼称」を徹底します。</a:t>
            </a:r>
            <a:br/>
            <a:r>
              <a:t>一、 互いに声をかけ合い、明るく思いやりのある現場を築きます。</a:t>
            </a:r>
          </a:p>
        </p:txBody>
      </p:sp>
      <p:sp>
        <p:nvSpPr>
          <p:cNvPr id="4" name="Rounded Rectangle 3"/>
          <p:cNvSpPr/>
          <p:nvPr/>
        </p:nvSpPr>
        <p:spPr>
          <a:xfrm>
            <a:off x="1097280" y="4572000"/>
            <a:ext cx="10058400" cy="1463040"/>
          </a:xfrm>
          <a:prstGeom prst="roundRect">
            <a:avLst/>
          </a:prstGeom>
          <a:solidFill>
            <a:srgbClr val="10B981"/>
          </a:solidFill>
          <a:ln>
            <a:no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300" b="1">
                <a:solidFill>
                  <a:srgbClr val="0F172A"/>
                </a:solidFill>
                <a:latin typeface="Meiryo"/>
              </a:defRPr>
            </a:pPr>
            <a:r>
              <a:t>👉 全員唱和コール</a:t>
            </a:r>
          </a:p>
          <a:p>
            <a:pPr>
              <a:defRPr sz="3200" b="1">
                <a:solidFill>
                  <a:srgbClr val="FFFFFF"/>
                </a:solidFill>
                <a:latin typeface="Meiryo"/>
              </a:defRPr>
            </a:pPr>
            <a:r>
              <a:t>『ゼロ災で行こう、ヨシ！』</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Steve Canny</cp:lastModifiedBy>
  <cp:revision>1</cp:revision>
  <dcterms:created xsi:type="dcterms:W3CDTF">2013-01-27T09:14:16Z</dcterms:created>
  <dcterms:modified xsi:type="dcterms:W3CDTF">2013-01-27T09:15:58Z</dcterms:modified>
  <cp:category/>
</cp:coreProperties>
</file>